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5"/>
  </p:notesMasterIdLst>
  <p:handoutMasterIdLst>
    <p:handoutMasterId r:id="rId26"/>
  </p:handoutMasterIdLst>
  <p:sldIdLst>
    <p:sldId id="275" r:id="rId2"/>
    <p:sldId id="258" r:id="rId3"/>
    <p:sldId id="259" r:id="rId4"/>
    <p:sldId id="260" r:id="rId5"/>
    <p:sldId id="276" r:id="rId6"/>
    <p:sldId id="277" r:id="rId7"/>
    <p:sldId id="278" r:id="rId8"/>
    <p:sldId id="279" r:id="rId9"/>
    <p:sldId id="289" r:id="rId10"/>
    <p:sldId id="290" r:id="rId11"/>
    <p:sldId id="292" r:id="rId12"/>
    <p:sldId id="291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71" r:id="rId23"/>
    <p:sldId id="272" r:id="rId2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2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DE3333-857A-4131-9EBA-B73C0C259FD7}" type="datetime1">
              <a:rPr lang="zh-CN" altLang="en-US" smtClean="0"/>
              <a:t>2020/12/4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12D00-6AAC-4A94-B2E5-A12E9C579B03}" type="datetime1">
              <a:rPr lang="zh-CN" altLang="en-US" smtClean="0"/>
              <a:t>2020/12/4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594A98-8FB4-4076-AE7B-5D3B1A2CBC70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0F2F7-3EF1-4761-ABAF-2FA9DDE4F1A8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63FC6D-277D-4D53-8EB6-E41026A24247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C14310-5240-428A-850A-F7101D16AE5A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85B13-09B0-4D01-A286-57280995F924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1FE78-D258-4188-9C5F-198CC4CE7F12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91C52-D618-41DD-80F2-22500A780186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E3488-748A-4EA8-9571-9D5A1694FA0A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7791703-7779-4492-8183-3F96B27D2540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22F12-409A-40D9-8774-D34C978752A7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00FF2F-BAC0-4F33-9E13-F8F6FA55A14D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nkeyca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1204</a:t>
            </a:r>
            <a:r>
              <a:rPr lang="zh-CN" altLang="en-US" dirty="0"/>
              <a:t> </a:t>
            </a:r>
            <a:r>
              <a:rPr lang="en-US" altLang="zh-CN" dirty="0" err="1"/>
              <a:t>Autodriving</a:t>
            </a:r>
            <a:br>
              <a:rPr lang="en-US" altLang="zh-CN" dirty="0"/>
            </a:br>
            <a:r>
              <a:rPr lang="en-US" altLang="zh-CN" dirty="0"/>
              <a:t>			</a:t>
            </a:r>
            <a:r>
              <a:rPr lang="zh-CN" altLang="en-US" dirty="0"/>
              <a:t>进展报告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0907" y="2066452"/>
            <a:ext cx="2572789" cy="93355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zh-CN" altLang="en-US" sz="2000" dirty="0"/>
              <a:t>崔冠宇 </a:t>
            </a:r>
            <a:r>
              <a:rPr lang="en-US" altLang="zh-CN" sz="2000" dirty="0"/>
              <a:t>2018202147</a:t>
            </a:r>
          </a:p>
          <a:p>
            <a:pPr rtl="0"/>
            <a:r>
              <a:rPr lang="zh-CN" altLang="en-US" sz="2000" dirty="0"/>
              <a:t>付廷琛 </a:t>
            </a:r>
            <a:r>
              <a:rPr lang="en-US" altLang="zh-CN" sz="2000" dirty="0"/>
              <a:t>2018202150</a:t>
            </a:r>
          </a:p>
          <a:p>
            <a:pPr rtl="0"/>
            <a:endParaRPr lang="zh-cn" dirty="0"/>
          </a:p>
        </p:txBody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9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DC916-0502-461E-AF92-8FED576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Progress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10A19-A6A3-4639-95F6-55A571F0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7EB555-4077-174A-B4BC-76F3F511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0887719" cy="408305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首先要在</a:t>
            </a:r>
            <a:r>
              <a:rPr lang="en-US" altLang="zh-CN" sz="2000" dirty="0"/>
              <a:t>Host</a:t>
            </a:r>
            <a:r>
              <a:rPr lang="zh-CN" altLang="en-US" sz="2000" dirty="0"/>
              <a:t>主机上配置 </a:t>
            </a:r>
            <a:r>
              <a:rPr lang="en-US" altLang="zh-CN" sz="2000" dirty="0"/>
              <a:t>Donkey</a:t>
            </a:r>
            <a:r>
              <a:rPr lang="zh-CN" altLang="en-US" sz="2000" dirty="0"/>
              <a:t> </a:t>
            </a:r>
            <a:r>
              <a:rPr lang="en-US" altLang="zh-CN" sz="2000" dirty="0"/>
              <a:t>Car</a:t>
            </a:r>
            <a:r>
              <a:rPr lang="zh-CN" altLang="en-US" sz="2000" dirty="0"/>
              <a:t> 环境：</a:t>
            </a:r>
            <a:endParaRPr lang="en-US" altLang="zh-CN" sz="2000" dirty="0"/>
          </a:p>
          <a:p>
            <a:pPr lvl="1"/>
            <a:r>
              <a:rPr lang="en-US" altLang="zh-CN" sz="2000" dirty="0"/>
              <a:t>1.</a:t>
            </a:r>
            <a:r>
              <a:rPr lang="zh-CN" altLang="en-US" sz="2000" dirty="0"/>
              <a:t> 安装 </a:t>
            </a:r>
            <a:r>
              <a:rPr lang="en-US" altLang="zh-CN" sz="2000" dirty="0" err="1"/>
              <a:t>Miniconda</a:t>
            </a:r>
            <a:r>
              <a:rPr lang="en-US" altLang="zh-CN" sz="2000" dirty="0"/>
              <a:t>/git</a:t>
            </a:r>
          </a:p>
          <a:p>
            <a:pPr lvl="1"/>
            <a:r>
              <a:rPr lang="en-US" altLang="zh-CN" sz="2000" dirty="0"/>
              <a:t>2.</a:t>
            </a:r>
            <a:r>
              <a:rPr lang="zh-CN" altLang="en-US" sz="2000" dirty="0"/>
              <a:t> 确定路径后，执行 </a:t>
            </a:r>
            <a:r>
              <a:rPr lang="en-US" altLang="zh-CN" sz="2000" dirty="0" err="1"/>
              <a:t>mkdir</a:t>
            </a:r>
            <a:r>
              <a:rPr lang="en-US" altLang="zh-CN" sz="2000" dirty="0"/>
              <a:t> projects </a:t>
            </a:r>
            <a:r>
              <a:rPr lang="zh-CN" altLang="en-US" sz="2000" dirty="0"/>
              <a:t>以及 </a:t>
            </a:r>
            <a:r>
              <a:rPr lang="en-US" altLang="zh-CN" sz="2000" dirty="0"/>
              <a:t>cd projects </a:t>
            </a:r>
          </a:p>
          <a:p>
            <a:pPr lvl="1"/>
            <a:r>
              <a:rPr lang="en-US" altLang="zh-CN" sz="2000" dirty="0"/>
              <a:t>3. </a:t>
            </a:r>
            <a:r>
              <a:rPr lang="zh-CN" altLang="en-US" sz="2000" dirty="0"/>
              <a:t>执行 </a:t>
            </a:r>
            <a:r>
              <a:rPr lang="en" altLang="zh-CN" sz="2000" dirty="0"/>
              <a:t>git clone https://</a:t>
            </a:r>
            <a:r>
              <a:rPr lang="en" altLang="zh-CN" sz="2000" dirty="0" err="1"/>
              <a:t>github.com</a:t>
            </a:r>
            <a:r>
              <a:rPr lang="en" altLang="zh-CN" sz="2000" dirty="0"/>
              <a:t>/</a:t>
            </a:r>
            <a:r>
              <a:rPr lang="en" altLang="zh-CN" sz="2000" dirty="0" err="1"/>
              <a:t>autorope</a:t>
            </a:r>
            <a:r>
              <a:rPr lang="en" altLang="zh-CN" sz="2000" dirty="0"/>
              <a:t>/</a:t>
            </a:r>
            <a:r>
              <a:rPr lang="en" altLang="zh-CN" sz="2000" dirty="0" err="1"/>
              <a:t>donkeycar</a:t>
            </a:r>
            <a:r>
              <a:rPr lang="en" altLang="zh-CN" sz="2000" dirty="0"/>
              <a:t> </a:t>
            </a:r>
            <a:r>
              <a:rPr lang="zh-CN" altLang="en-US" sz="2000" dirty="0"/>
              <a:t>，</a:t>
            </a:r>
            <a:r>
              <a:rPr lang="en" altLang="zh-CN" sz="2000" dirty="0"/>
              <a:t>cd </a:t>
            </a:r>
            <a:r>
              <a:rPr lang="en" altLang="zh-CN" sz="2000" dirty="0" err="1"/>
              <a:t>donkeycar</a:t>
            </a:r>
            <a:r>
              <a:rPr lang="zh-CN" altLang="en-US" sz="2000" dirty="0"/>
              <a:t>，</a:t>
            </a:r>
            <a:r>
              <a:rPr lang="en" altLang="zh-CN" sz="2000" dirty="0"/>
              <a:t> git checkout master</a:t>
            </a:r>
            <a:r>
              <a:rPr lang="zh-CN" altLang="en-US" sz="2000" dirty="0"/>
              <a:t> 来获取最新的 </a:t>
            </a:r>
            <a:r>
              <a:rPr lang="en-US" altLang="zh-CN" sz="2000" dirty="0"/>
              <a:t>Donkey</a:t>
            </a:r>
            <a:r>
              <a:rPr lang="zh-CN" altLang="en-US" sz="2000" dirty="0"/>
              <a:t> </a:t>
            </a:r>
            <a:r>
              <a:rPr lang="en-US" altLang="zh-CN" sz="2000" dirty="0"/>
              <a:t>Car</a:t>
            </a:r>
          </a:p>
          <a:p>
            <a:pPr lvl="1"/>
            <a:r>
              <a:rPr lang="en-US" altLang="zh-CN" sz="2000" dirty="0"/>
              <a:t>4.</a:t>
            </a:r>
            <a:r>
              <a:rPr lang="en" altLang="zh-CN" dirty="0"/>
              <a:t> </a:t>
            </a:r>
            <a:r>
              <a:rPr lang="zh-CN" altLang="en" sz="2000" dirty="0"/>
              <a:t>执行</a:t>
            </a:r>
            <a:r>
              <a:rPr lang="zh-CN" altLang="en-US" sz="2000" dirty="0"/>
              <a:t> </a:t>
            </a:r>
            <a:r>
              <a:rPr lang="en" altLang="zh-CN" sz="2000" dirty="0" err="1"/>
              <a:t>conda</a:t>
            </a:r>
            <a:r>
              <a:rPr lang="en" altLang="zh-CN" sz="2000" dirty="0"/>
              <a:t> env create -f install/</a:t>
            </a:r>
            <a:r>
              <a:rPr lang="en" altLang="zh-CN" sz="2000" dirty="0" err="1"/>
              <a:t>envs</a:t>
            </a:r>
            <a:r>
              <a:rPr lang="en" altLang="zh-CN" sz="2000" dirty="0"/>
              <a:t>/</a:t>
            </a:r>
            <a:r>
              <a:rPr lang="en" altLang="zh-CN" sz="2000" dirty="0" err="1"/>
              <a:t>mac.yml</a:t>
            </a:r>
            <a:r>
              <a:rPr lang="zh-CN" altLang="en-US" sz="2000" dirty="0"/>
              <a:t>，</a:t>
            </a:r>
            <a:r>
              <a:rPr lang="en" altLang="zh-CN" sz="2000" dirty="0" err="1"/>
              <a:t>conda</a:t>
            </a:r>
            <a:r>
              <a:rPr lang="en" altLang="zh-CN" sz="2000" dirty="0"/>
              <a:t> activate donkey </a:t>
            </a:r>
            <a:r>
              <a:rPr lang="zh-CN" altLang="en" sz="2000" dirty="0"/>
              <a:t>以及</a:t>
            </a:r>
            <a:r>
              <a:rPr lang="zh-CN" altLang="en-US" sz="2000" dirty="0"/>
              <a:t> </a:t>
            </a:r>
            <a:r>
              <a:rPr lang="en" altLang="zh-CN" sz="2000" dirty="0"/>
              <a:t>pip install -e .[pc]</a:t>
            </a:r>
            <a:r>
              <a:rPr lang="zh-CN" altLang="en-US" sz="2000" dirty="0"/>
              <a:t> 来安装</a:t>
            </a:r>
            <a:r>
              <a:rPr lang="en-US" altLang="zh-CN" sz="2000" dirty="0"/>
              <a:t> Donkey Car</a:t>
            </a:r>
            <a:r>
              <a:rPr lang="zh-CN" altLang="en-US" sz="2000" dirty="0"/>
              <a:t>（不同的</a:t>
            </a:r>
            <a:r>
              <a:rPr lang="en-US" altLang="zh-CN" sz="2000" dirty="0"/>
              <a:t>shell</a:t>
            </a:r>
            <a:r>
              <a:rPr lang="zh-CN" altLang="en-US" sz="2000" dirty="0"/>
              <a:t>命令略有不同，比如我的</a:t>
            </a:r>
            <a:r>
              <a:rPr lang="en-US" altLang="zh-CN" sz="2000" dirty="0" err="1"/>
              <a:t>zsh</a:t>
            </a:r>
            <a:r>
              <a:rPr lang="zh-CN" altLang="en-US" sz="2000" dirty="0"/>
              <a:t>最后一个命令的</a:t>
            </a:r>
            <a:r>
              <a:rPr lang="en-US" altLang="zh-CN" sz="2000" dirty="0"/>
              <a:t>.[pc] </a:t>
            </a:r>
            <a:r>
              <a:rPr lang="zh-CN" altLang="en-US" sz="2000" dirty="0"/>
              <a:t>要加引号）</a:t>
            </a:r>
            <a:endParaRPr lang="en-US" altLang="zh-CN" sz="2000" dirty="0"/>
          </a:p>
          <a:p>
            <a:pPr lvl="1"/>
            <a:r>
              <a:rPr lang="en-US" altLang="zh-CN" sz="2000" dirty="0"/>
              <a:t>5.</a:t>
            </a:r>
            <a:r>
              <a:rPr lang="zh-CN" altLang="en-US" sz="2000" dirty="0"/>
              <a:t> 执行 </a:t>
            </a:r>
            <a:r>
              <a:rPr lang="en" altLang="zh-CN" sz="2000" dirty="0"/>
              <a:t>donkey </a:t>
            </a:r>
            <a:r>
              <a:rPr lang="en" altLang="zh-CN" sz="2000" dirty="0" err="1"/>
              <a:t>createcar</a:t>
            </a:r>
            <a:r>
              <a:rPr lang="en" altLang="zh-CN" sz="2000" dirty="0"/>
              <a:t> --path ~/</a:t>
            </a:r>
            <a:r>
              <a:rPr lang="en" altLang="zh-CN" sz="2000" dirty="0" err="1"/>
              <a:t>mycar</a:t>
            </a:r>
            <a:r>
              <a:rPr lang="zh-CN" altLang="en-US" sz="2000" dirty="0"/>
              <a:t> 来创建工作目录</a:t>
            </a:r>
          </a:p>
        </p:txBody>
      </p:sp>
    </p:spTree>
    <p:extLst>
      <p:ext uri="{BB962C8B-B14F-4D97-AF65-F5344CB8AC3E}">
        <p14:creationId xmlns:p14="http://schemas.microsoft.com/office/powerpoint/2010/main" val="265245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DC916-0502-461E-AF92-8FED576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Progress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10A19-A6A3-4639-95F6-55A571F0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FD9F483-CA40-0F44-981E-C0D66ADB2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95" y="973815"/>
            <a:ext cx="7028613" cy="5450099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13AD77-917F-6B4E-8C66-D8B03C7FB109}"/>
              </a:ext>
            </a:extLst>
          </p:cNvPr>
          <p:cNvSpPr txBox="1"/>
          <p:nvPr/>
        </p:nvSpPr>
        <p:spPr>
          <a:xfrm>
            <a:off x="817124" y="3429000"/>
            <a:ext cx="305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成功在主机上安装了</a:t>
            </a:r>
            <a:r>
              <a:rPr kumimoji="1"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donkey</a:t>
            </a:r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08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DC916-0502-461E-AF92-8FED576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Progress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10A19-A6A3-4639-95F6-55A571F0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7EB555-4077-174A-B4BC-76F3F511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0887719" cy="408305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然后要在小车上安装 </a:t>
            </a:r>
            <a:r>
              <a:rPr lang="en-US" altLang="zh-CN" sz="2000" dirty="0"/>
              <a:t>Donkey</a:t>
            </a:r>
            <a:r>
              <a:rPr lang="zh-CN" altLang="en-US" sz="2000" dirty="0"/>
              <a:t> </a:t>
            </a:r>
            <a:r>
              <a:rPr lang="en-US" altLang="zh-CN" sz="2000" dirty="0"/>
              <a:t>Car</a:t>
            </a:r>
            <a:r>
              <a:rPr lang="zh-CN" altLang="en-US" sz="2000" dirty="0"/>
              <a:t> 环境，主要包括以下步骤：</a:t>
            </a:r>
            <a:endParaRPr lang="en-US" altLang="zh-CN" sz="2000" dirty="0"/>
          </a:p>
          <a:p>
            <a:pPr lvl="1"/>
            <a:r>
              <a:rPr lang="en-US" altLang="zh-CN" sz="2000" dirty="0"/>
              <a:t>1.</a:t>
            </a:r>
            <a:r>
              <a:rPr lang="zh-CN" altLang="en-US" sz="2000" dirty="0"/>
              <a:t> 配置操作系统的启动设置</a:t>
            </a:r>
            <a:endParaRPr lang="en-US" altLang="zh-CN" sz="2000" dirty="0"/>
          </a:p>
          <a:p>
            <a:pPr lvl="1"/>
            <a:r>
              <a:rPr lang="en-US" altLang="zh-CN" sz="2000" dirty="0"/>
              <a:t>2.</a:t>
            </a:r>
            <a:r>
              <a:rPr lang="zh-CN" altLang="en-US" sz="2000" dirty="0"/>
              <a:t> 安装依赖包</a:t>
            </a:r>
            <a:endParaRPr lang="en-US" altLang="zh-CN" sz="2000" dirty="0"/>
          </a:p>
          <a:p>
            <a:pPr lvl="1"/>
            <a:r>
              <a:rPr lang="en-US" altLang="zh-CN" sz="2000" dirty="0"/>
              <a:t>3.</a:t>
            </a:r>
            <a:r>
              <a:rPr lang="zh-CN" altLang="en-US" sz="2000" dirty="0"/>
              <a:t> 安装 </a:t>
            </a:r>
            <a:r>
              <a:rPr lang="en-US" altLang="zh-CN" sz="2000" dirty="0"/>
              <a:t>Donkey</a:t>
            </a:r>
            <a:r>
              <a:rPr lang="zh-CN" altLang="en-US" sz="2000" dirty="0"/>
              <a:t> </a:t>
            </a:r>
            <a:r>
              <a:rPr lang="en-US" altLang="zh-CN" sz="2000" dirty="0"/>
              <a:t>Car</a:t>
            </a:r>
            <a:r>
              <a:rPr lang="zh-CN" altLang="en-US" sz="2000" dirty="0"/>
              <a:t> 包</a:t>
            </a:r>
            <a:endParaRPr lang="en-US" altLang="zh-CN" sz="2000" dirty="0"/>
          </a:p>
          <a:p>
            <a:pPr lvl="1"/>
            <a:r>
              <a:rPr lang="en-US" altLang="zh-CN" sz="2000" dirty="0"/>
              <a:t>4.</a:t>
            </a:r>
            <a:r>
              <a:rPr lang="zh-CN" altLang="en-US" sz="2000" dirty="0"/>
              <a:t> 用</a:t>
            </a:r>
            <a:r>
              <a:rPr lang="en-US" altLang="zh-CN" sz="2000" dirty="0"/>
              <a:t>Donkey</a:t>
            </a:r>
            <a:r>
              <a:rPr lang="zh-CN" altLang="en-US" sz="2000" dirty="0"/>
              <a:t> </a:t>
            </a:r>
            <a:r>
              <a:rPr lang="en-US" altLang="zh-CN" sz="2000" dirty="0"/>
              <a:t>Car</a:t>
            </a:r>
            <a:r>
              <a:rPr lang="zh-CN" altLang="en-US" sz="2000" dirty="0"/>
              <a:t> 的模版建立一个自动驾驶小车项目</a:t>
            </a:r>
            <a:endParaRPr lang="en-US" altLang="zh-CN" sz="2000" dirty="0"/>
          </a:p>
          <a:p>
            <a:r>
              <a:rPr lang="zh-CN" altLang="en-US" sz="2000" dirty="0"/>
              <a:t>小车上的</a:t>
            </a:r>
            <a:r>
              <a:rPr lang="en-US" altLang="zh-CN" sz="2000" dirty="0"/>
              <a:t>Donkey</a:t>
            </a:r>
            <a:r>
              <a:rPr lang="zh-CN" altLang="en-US" sz="2000" dirty="0"/>
              <a:t> </a:t>
            </a:r>
            <a:r>
              <a:rPr lang="en-US" altLang="zh-CN" sz="2000" dirty="0"/>
              <a:t>Car</a:t>
            </a:r>
            <a:r>
              <a:rPr lang="zh-CN" altLang="en-US" sz="2000" dirty="0"/>
              <a:t>环境已经在出厂时预装，因此不用自行配置。之后就可以访问小车</a:t>
            </a:r>
            <a:r>
              <a:rPr lang="en-US" altLang="zh-CN" sz="2000" dirty="0"/>
              <a:t>8887</a:t>
            </a:r>
            <a:r>
              <a:rPr lang="zh-CN" altLang="en-US" sz="2000" dirty="0"/>
              <a:t>端口观察小车状况和操控小车了。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22908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4B730-E0AA-41A8-BF41-19EB2D3F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Progress-</a:t>
            </a:r>
            <a:r>
              <a:rPr lang="zh-CN" altLang="en-US" dirty="0"/>
              <a:t>语音识别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A40EB2-E974-4B69-A620-2CAA1343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651583"/>
            <a:ext cx="11029615" cy="3634486"/>
          </a:xfrm>
        </p:spPr>
        <p:txBody>
          <a:bodyPr/>
          <a:lstStyle/>
          <a:p>
            <a:r>
              <a:rPr lang="zh-CN" altLang="en-US" sz="2400" dirty="0"/>
              <a:t>整体使用</a:t>
            </a:r>
            <a:r>
              <a:rPr lang="en-US" altLang="zh-CN" sz="2400" dirty="0"/>
              <a:t>CNN</a:t>
            </a:r>
            <a:r>
              <a:rPr lang="zh-CN" altLang="en-US" sz="2400" dirty="0"/>
              <a:t>结合</a:t>
            </a:r>
            <a:r>
              <a:rPr lang="en-US" altLang="zh-CN" sz="2400" dirty="0"/>
              <a:t>CTC</a:t>
            </a:r>
            <a:r>
              <a:rPr lang="zh-CN" altLang="en-US" sz="2400" dirty="0"/>
              <a:t>作为框架</a:t>
            </a:r>
            <a:endParaRPr lang="en-US" altLang="zh-CN" sz="2400" dirty="0"/>
          </a:p>
          <a:p>
            <a:r>
              <a:rPr lang="zh-CN" altLang="en-US" sz="2400" dirty="0"/>
              <a:t>借助</a:t>
            </a:r>
            <a:r>
              <a:rPr lang="en-US" altLang="zh-CN" sz="2400" dirty="0" err="1"/>
              <a:t>librosa</a:t>
            </a:r>
            <a:r>
              <a:rPr lang="zh-CN" altLang="en-US" sz="2400" dirty="0"/>
              <a:t>库提取语音特征</a:t>
            </a:r>
            <a:endParaRPr lang="en-US" altLang="zh-CN" sz="2400" dirty="0"/>
          </a:p>
          <a:p>
            <a:r>
              <a:rPr lang="zh-CN" altLang="en-US" sz="2400" dirty="0"/>
              <a:t>借助</a:t>
            </a:r>
            <a:r>
              <a:rPr lang="en-US" altLang="zh-CN" sz="2400" dirty="0" err="1"/>
              <a:t>tensorflow</a:t>
            </a:r>
            <a:r>
              <a:rPr lang="zh-CN" altLang="en-US" sz="2400" dirty="0"/>
              <a:t>搭建神经网络</a:t>
            </a:r>
            <a:endParaRPr lang="en-US" altLang="zh-CN" sz="2400" dirty="0"/>
          </a:p>
          <a:p>
            <a:r>
              <a:rPr lang="zh-CN" altLang="en-US" sz="2400" dirty="0"/>
              <a:t>使用</a:t>
            </a:r>
            <a:r>
              <a:rPr lang="en-US" altLang="zh-CN" sz="2400" b="0" i="0" dirty="0">
                <a:solidFill>
                  <a:srgbClr val="24292E"/>
                </a:solidFill>
                <a:effectLst/>
              </a:rPr>
              <a:t>AISHELL-1</a:t>
            </a:r>
            <a:r>
              <a:rPr lang="zh-CN" altLang="en-US" sz="2400" b="0" i="0" dirty="0">
                <a:solidFill>
                  <a:srgbClr val="24292E"/>
                </a:solidFill>
                <a:effectLst/>
              </a:rPr>
              <a:t>作为训练数据集，总共有</a:t>
            </a:r>
            <a:r>
              <a:rPr lang="en-US" altLang="zh-CN" sz="2400" b="0" i="0" dirty="0">
                <a:solidFill>
                  <a:srgbClr val="24292E"/>
                </a:solidFill>
                <a:effectLst/>
              </a:rPr>
              <a:t>150</a:t>
            </a:r>
            <a:r>
              <a:rPr lang="zh-CN" altLang="en-US" sz="2400" b="0" i="0" dirty="0">
                <a:solidFill>
                  <a:srgbClr val="24292E"/>
                </a:solidFill>
                <a:effectLst/>
              </a:rPr>
              <a:t>个小时的录音时长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9E98FD-8B49-4B0E-8C09-4BA73142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4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C3956-7A3E-45F0-8DCE-4FFCD910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progress-</a:t>
            </a:r>
            <a:r>
              <a:rPr lang="en-US" altLang="zh-CN" dirty="0" err="1"/>
              <a:t>mfcc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843F36-B550-441B-B7DD-E4502311A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514807" cy="363448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我们同时需要对音频进行时域分析和频域分析，也就是音频强度（以</a:t>
            </a:r>
            <a:r>
              <a:rPr lang="en-US" altLang="zh-CN" sz="2400" dirty="0"/>
              <a:t>dB</a:t>
            </a:r>
            <a:r>
              <a:rPr lang="zh-CN" altLang="en-US" sz="2400" dirty="0"/>
              <a:t>为单位）随着时间在不同频率上的强度，为此，我们需要在一张图上同时刻画频率和时间的关系，这就是语谱图</a:t>
            </a:r>
            <a:endParaRPr lang="en-US" altLang="zh-CN" sz="2400" dirty="0"/>
          </a:p>
          <a:p>
            <a:r>
              <a:rPr lang="zh-CN" altLang="en-US" sz="2400" dirty="0"/>
              <a:t>由于</a:t>
            </a:r>
            <a:r>
              <a:rPr lang="zh-CN" altLang="en-US" sz="2400" b="0" i="0" dirty="0">
                <a:solidFill>
                  <a:srgbClr val="2A2A2A"/>
                </a:solidFill>
                <a:effectLst/>
              </a:rPr>
              <a:t>人耳对声音频谱的响应是非线性的，所以音频的频率提取不能依照赫兹频率，而是依照专门基于人耳的听觉特性提出来的梅尔频率。</a:t>
            </a:r>
            <a:endParaRPr lang="en-US" altLang="zh-CN" sz="2400" b="0" i="0" dirty="0">
              <a:solidFill>
                <a:srgbClr val="2A2A2A"/>
              </a:solidFill>
              <a:effectLst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2B8196-C353-4D27-8059-B43A912E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499FFCA-F87F-4E22-B4F6-B2201BE9D038}"/>
                  </a:ext>
                </a:extLst>
              </p:cNvPr>
              <p:cNvSpPr txBox="1"/>
              <p:nvPr/>
            </p:nvSpPr>
            <p:spPr>
              <a:xfrm>
                <a:off x="7208668" y="1890876"/>
                <a:ext cx="3041474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𝑚𝑒𝑙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=2595×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700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499FFCA-F87F-4E22-B4F6-B2201BE9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668" y="1890876"/>
                <a:ext cx="3041474" cy="526554"/>
              </a:xfrm>
              <a:prstGeom prst="rect">
                <a:avLst/>
              </a:prstGeom>
              <a:blipFill>
                <a:blip r:embed="rId2"/>
                <a:stretch>
                  <a:fillRect l="-1250" t="-4651" r="-1250" b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91C6D2D-6887-4A1A-B9BA-46F686EB3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32" y="2467444"/>
            <a:ext cx="5029636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6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2C667-BCB0-4CC1-AF28-1E23C845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Progress-</a:t>
            </a:r>
            <a:r>
              <a:rPr lang="en-US" altLang="zh-CN" dirty="0" err="1"/>
              <a:t>mfcc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7ECE8-B4D1-419B-8C71-80DBC2305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分帧，首先将不定长的音频切分成固定长度的小段，</a:t>
            </a:r>
            <a:r>
              <a:rPr lang="en-US" altLang="zh-CN" sz="2400" dirty="0"/>
              <a:t>30ms</a:t>
            </a:r>
            <a:r>
              <a:rPr lang="zh-CN" altLang="en-US" sz="2400" dirty="0"/>
              <a:t>作为一帧，同时相邻两帧之间有重叠部分</a:t>
            </a:r>
            <a:endParaRPr lang="en-US" altLang="zh-CN" sz="2400" dirty="0"/>
          </a:p>
          <a:p>
            <a:r>
              <a:rPr lang="zh-CN" altLang="en-US" sz="2400" dirty="0"/>
              <a:t>加窗，对每一帧使用汉明窗进行平滑，用以增加帧左端和右端的连续性</a:t>
            </a:r>
            <a:endParaRPr lang="en-US" altLang="zh-CN" sz="2400" dirty="0"/>
          </a:p>
          <a:p>
            <a:r>
              <a:rPr lang="en-US" altLang="zh-CN" sz="2400" dirty="0"/>
              <a:t>DFT</a:t>
            </a:r>
            <a:r>
              <a:rPr lang="zh-CN" altLang="en-US" sz="2400" dirty="0"/>
              <a:t>，对每一帧进行离散傅立叶变换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23394E-2582-4BBB-B67D-694F2B94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98459E-25EB-490C-AE51-1B26E0935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18" y="1319514"/>
            <a:ext cx="3708771" cy="21094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EA0695-CA65-4743-AD2C-6C2632ADC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18" y="4112629"/>
            <a:ext cx="3708771" cy="2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8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6FA0D-C92F-4F6E-A166-6674DB10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Progress-MFCC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7416B-487E-457F-8F62-68B7ACA8E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8308164" cy="3634486"/>
          </a:xfrm>
        </p:spPr>
        <p:txBody>
          <a:bodyPr/>
          <a:lstStyle/>
          <a:p>
            <a:r>
              <a:rPr lang="en-US" altLang="zh-CN" dirty="0" err="1"/>
              <a:t>mel</a:t>
            </a:r>
            <a:r>
              <a:rPr lang="zh-CN" altLang="en-US" dirty="0"/>
              <a:t>滤波，进行频率转换，</a:t>
            </a:r>
            <a:endParaRPr lang="en-US" altLang="zh-CN" dirty="0"/>
          </a:p>
          <a:p>
            <a:r>
              <a:rPr lang="zh-CN" altLang="en-US" dirty="0"/>
              <a:t>计算功率谱，并使用三角滤波器构成</a:t>
            </a:r>
            <a:r>
              <a:rPr lang="en-US" altLang="zh-CN" dirty="0" err="1"/>
              <a:t>filterbank</a:t>
            </a:r>
            <a:endParaRPr lang="en-US" altLang="zh-CN" dirty="0"/>
          </a:p>
          <a:p>
            <a:r>
              <a:rPr lang="zh-CN" altLang="en-US" dirty="0"/>
              <a:t>离散余弦变换去相关性处理</a:t>
            </a:r>
            <a:endParaRPr lang="en-US" altLang="zh-CN" dirty="0"/>
          </a:p>
          <a:p>
            <a:r>
              <a:rPr lang="zh-CN" altLang="en-US" dirty="0"/>
              <a:t>最后进行均值归一化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57C739-DE0E-4432-9454-F8AA0AE1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9CE2DD-120E-4399-A4AE-393762A15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244" y="1610141"/>
            <a:ext cx="7049111" cy="19661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7F044-5CCF-4D02-8323-1BD3BBDB4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244" y="4158107"/>
            <a:ext cx="7211028" cy="23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48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8BCB5-3951-43FF-BD5B-B6DE7B37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progress-</a:t>
            </a:r>
            <a:r>
              <a:rPr lang="en-US" altLang="zh-CN" dirty="0" err="1"/>
              <a:t>ctc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22403-DA2A-480C-BE1A-5B045C3BD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参考</a:t>
            </a:r>
            <a:r>
              <a:rPr lang="en-US" altLang="zh-CN" sz="2000" dirty="0"/>
              <a:t>2006</a:t>
            </a:r>
            <a:r>
              <a:rPr lang="zh-CN" altLang="en-US" sz="2000" dirty="0"/>
              <a:t>年</a:t>
            </a:r>
            <a:r>
              <a:rPr lang="en-US" altLang="zh-CN" sz="2000" b="0" i="1" dirty="0">
                <a:solidFill>
                  <a:srgbClr val="000000"/>
                </a:solidFill>
                <a:effectLst/>
              </a:rPr>
              <a:t>Connectionist Temporal Classification: Labelling Unsegmented Sequence Data with Recurrent Neural Networks</a:t>
            </a:r>
          </a:p>
          <a:p>
            <a:r>
              <a:rPr lang="zh-CN" altLang="en-US" sz="2000" dirty="0">
                <a:solidFill>
                  <a:srgbClr val="000000"/>
                </a:solidFill>
              </a:rPr>
              <a:t>我们的目的是将音频数据划分为若干段，每一段匹配一个音节，合并重复的音节，并去掉停顿分割符，但是音节的快慢长短会有很多变化，导致匹配会成为一个难点</a:t>
            </a:r>
            <a:endParaRPr lang="en-US" altLang="zh-CN" sz="2000" dirty="0">
              <a:solidFill>
                <a:srgbClr val="000000"/>
              </a:solidFill>
            </a:endParaRPr>
          </a:p>
          <a:p>
            <a:r>
              <a:rPr lang="zh-CN" altLang="en-US" sz="2000" b="0" dirty="0">
                <a:solidFill>
                  <a:srgbClr val="000000"/>
                </a:solidFill>
                <a:effectLst/>
              </a:rPr>
              <a:t>而</a:t>
            </a:r>
            <a:r>
              <a:rPr lang="en-US" altLang="zh-CN" sz="2000" b="0" dirty="0">
                <a:solidFill>
                  <a:srgbClr val="000000"/>
                </a:solidFill>
                <a:effectLst/>
              </a:rPr>
              <a:t>Connectionist Temporal Classification</a:t>
            </a:r>
            <a:r>
              <a:rPr lang="zh-CN" altLang="en-US" sz="2000" b="0" dirty="0">
                <a:solidFill>
                  <a:srgbClr val="000000"/>
                </a:solidFill>
                <a:effectLst/>
              </a:rPr>
              <a:t>就是一种改进后的</a:t>
            </a:r>
            <a:r>
              <a:rPr lang="en-US" altLang="zh-CN" sz="2000" b="0" dirty="0">
                <a:solidFill>
                  <a:srgbClr val="000000"/>
                </a:solidFill>
                <a:effectLst/>
              </a:rPr>
              <a:t>RNN</a:t>
            </a:r>
            <a:r>
              <a:rPr lang="zh-CN" altLang="en-US" sz="2000" b="0" dirty="0">
                <a:solidFill>
                  <a:srgbClr val="000000"/>
                </a:solidFill>
                <a:effectLst/>
              </a:rPr>
              <a:t>模型，专门用于解决时序模型之中输入数大于输出数，输入输出如何对齐的问题</a:t>
            </a:r>
            <a:endParaRPr lang="zh-CN" altLang="en-US" sz="2000" i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03AC3E-6A28-48E9-9935-51339FE6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0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06499-E836-4415-9615-1E450BC6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Progress-CTC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ADBBA1-C054-4515-9F03-61B564D31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CTC</a:t>
                </a:r>
                <a:r>
                  <a:rPr lang="zh-CN" altLang="en-US" dirty="0"/>
                  <a:t>算法将输入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和输出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对齐的一般步骤：</a:t>
                </a:r>
                <a:endParaRPr lang="en-US" altLang="zh-CN" dirty="0"/>
              </a:p>
              <a:p>
                <a:pPr algn="just"/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输入序列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X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（如音频的频谱图）导入一个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RNN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模型</a:t>
                </a:r>
              </a:p>
              <a:p>
                <a:pPr algn="just"/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RNN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给出每个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time step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所对应的音节的后验概率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  <a:p>
                <a:pPr algn="just"/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对于任何一个可能的候选序列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，其概率为所有可能得到</a:t>
                </a: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的路径概率之和</a:t>
                </a:r>
                <a:endPara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CN" altLang="en-US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ADBBA1-C054-4515-9F03-61B564D31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C72134-E181-4955-A771-A4F177A4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2F94D7-0910-4DB7-8B9D-20CED2F5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488" y="1296516"/>
            <a:ext cx="5027271" cy="47130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F6FEFB3-B795-4222-8135-427C24FEB6BA}"/>
              </a:ext>
            </a:extLst>
          </p:cNvPr>
          <p:cNvSpPr/>
          <p:nvPr/>
        </p:nvSpPr>
        <p:spPr>
          <a:xfrm>
            <a:off x="11273742" y="1111170"/>
            <a:ext cx="2071868" cy="4864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021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28D2F-D143-4D08-AC27-B884753C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Progress-</a:t>
            </a:r>
            <a:r>
              <a:rPr lang="en-US" altLang="zh-CN" dirty="0" err="1"/>
              <a:t>ctc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5B078-D482-4411-BD50-0F101980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078828" cy="3634486"/>
          </a:xfrm>
        </p:spPr>
        <p:txBody>
          <a:bodyPr/>
          <a:lstStyle/>
          <a:p>
            <a:r>
              <a:rPr lang="zh-CN" altLang="en-US" dirty="0"/>
              <a:t>损失函数使用最小化</a:t>
            </a:r>
            <a:r>
              <a:rPr lang="en-US" altLang="zh-CN" dirty="0"/>
              <a:t>log-likelihood</a:t>
            </a:r>
          </a:p>
          <a:p>
            <a:r>
              <a:rPr lang="zh-CN" altLang="en-US" dirty="0"/>
              <a:t>迭代了</a:t>
            </a:r>
            <a:r>
              <a:rPr lang="en-US" altLang="zh-CN" dirty="0"/>
              <a:t>20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</a:p>
          <a:p>
            <a:r>
              <a:rPr lang="zh-CN" altLang="en-US" dirty="0"/>
              <a:t>最终预测采用改良的</a:t>
            </a:r>
            <a:r>
              <a:rPr lang="en-US" altLang="zh-CN" dirty="0"/>
              <a:t>Beam Search</a:t>
            </a:r>
            <a:r>
              <a:rPr lang="zh-CN" altLang="en-US" dirty="0"/>
              <a:t>算法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08B162-1CF7-496E-A7A1-8B757AD4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1BE578-35E3-417B-B200-580F61B21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01" y="1990845"/>
            <a:ext cx="6335972" cy="40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4000" dirty="0"/>
              <a:t>目录</a:t>
            </a:r>
            <a:endParaRPr lang="zh-cn" sz="4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AF5139-9FC5-4046-9D58-CE72CE5F9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Motivation</a:t>
            </a:r>
          </a:p>
          <a:p>
            <a:r>
              <a:rPr lang="en-US" altLang="zh-CN" sz="2800" dirty="0"/>
              <a:t>Progress</a:t>
            </a:r>
          </a:p>
          <a:p>
            <a:r>
              <a:rPr lang="en-US" altLang="zh-CN" sz="2800" dirty="0"/>
              <a:t>Challenge</a:t>
            </a:r>
          </a:p>
          <a:p>
            <a:r>
              <a:rPr lang="en-US" altLang="zh-CN" sz="2800" dirty="0"/>
              <a:t>Plan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48721-D7B9-4C22-8245-A042E480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Progress-</a:t>
            </a:r>
            <a:r>
              <a:rPr lang="zh-CN" altLang="en-US" dirty="0"/>
              <a:t>语音识别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7C120FD-3FCD-4522-B277-A9C0440D2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41" y="2341563"/>
            <a:ext cx="9578717" cy="363378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CEFDDA-F4D3-4E98-BA83-1C4D7421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07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80882-35AA-4428-8426-E18A4D0F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Progress-</a:t>
            </a:r>
            <a:r>
              <a:rPr lang="zh-CN" altLang="en-US" dirty="0"/>
              <a:t>语音识别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2F6FEC5-2717-4408-87C6-AF593CEFE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35" y="2090619"/>
            <a:ext cx="7418491" cy="413355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741BD-AACC-44D1-98D5-D5D83E331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0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3A905-071D-4003-9229-225DED1E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challenge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6CADFB-2D3F-4ACD-81B9-898007D2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/>
              <a:t>Pyaudio</a:t>
            </a:r>
            <a:r>
              <a:rPr lang="zh-CN" altLang="en-US" sz="2800" dirty="0"/>
              <a:t>下载过程需要在终端设置网络，需要一系列配置</a:t>
            </a:r>
            <a:endParaRPr lang="en-US" altLang="zh-CN" sz="2800" dirty="0"/>
          </a:p>
          <a:p>
            <a:r>
              <a:rPr lang="zh-CN" altLang="en-US" sz="2800" dirty="0"/>
              <a:t>采样率过低或者过高都会影响语音识别训练的结果</a:t>
            </a:r>
            <a:endParaRPr lang="en-US" altLang="zh-CN" sz="2800" dirty="0"/>
          </a:p>
          <a:p>
            <a:r>
              <a:rPr lang="zh-CN" altLang="en-US" sz="2800" dirty="0"/>
              <a:t>小车硬件的摄像头像素过低，图像不清晰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A69FD-D9FB-4522-AA5F-32BDCF03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7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595BA-9DF6-4CE2-A70A-297AB695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plan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79296C-53B1-4B4A-AD7F-17C49B9E1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控制小车在轨道上运行，采集图像数据</a:t>
            </a:r>
            <a:endParaRPr lang="en-US" altLang="zh-CN" sz="2800" dirty="0"/>
          </a:p>
          <a:p>
            <a:r>
              <a:rPr lang="zh-CN" altLang="en-US" sz="2800" dirty="0"/>
              <a:t>将收集到的数据在主机 </a:t>
            </a:r>
            <a:r>
              <a:rPr lang="en-US" altLang="zh-CN" sz="2800" dirty="0"/>
              <a:t>Host</a:t>
            </a:r>
            <a:r>
              <a:rPr lang="zh-CN" altLang="en-US" sz="2800" dirty="0"/>
              <a:t> 上进行训练</a:t>
            </a:r>
            <a:endParaRPr lang="en-US" altLang="zh-CN" sz="2800" dirty="0"/>
          </a:p>
          <a:p>
            <a:r>
              <a:rPr lang="zh-CN" altLang="en-US" sz="2800" dirty="0"/>
              <a:t>将训练好的模型传回小车，进行自动驾驶</a:t>
            </a:r>
            <a:endParaRPr lang="en-US" altLang="zh-CN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B0AF7-ADF3-4FBA-9AC0-BAF3EA7C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2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4000" dirty="0"/>
              <a:t>motivation</a:t>
            </a:r>
            <a:endParaRPr lang="zh-cn" sz="4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AF5139-9FC5-4046-9D58-CE72CE5F9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人工驾驶、标志识别以及自动寻路功能目前仍然是孤立的状态，我们要实现自动驾驶，就必须将之前的三个模块融合在一个更抽象的自动驾驶类中，从代码层面构筑一个简单的自动驾驶小车的架构；</a:t>
            </a:r>
            <a:endParaRPr lang="en-US" altLang="zh-CN" sz="2800" dirty="0"/>
          </a:p>
          <a:p>
            <a:r>
              <a:rPr lang="zh-CN" altLang="en-US" sz="2800" dirty="0"/>
              <a:t>之前训练的交通标志识别模型需要移植，并作简单测试；</a:t>
            </a:r>
            <a:endParaRPr lang="en-US" altLang="zh-CN" sz="2800" dirty="0"/>
          </a:p>
          <a:p>
            <a:r>
              <a:rPr lang="zh-CN" altLang="en-US" sz="2800" dirty="0"/>
              <a:t>希望有更简便的方法来控制和驾驶小车，为此尝试实现语音识别；</a:t>
            </a:r>
            <a:endParaRPr lang="en-US" altLang="zh-CN" sz="2800" dirty="0"/>
          </a:p>
          <a:p>
            <a:r>
              <a:rPr lang="zh-CN" altLang="en-US" sz="2800" dirty="0"/>
              <a:t>尝试使用更加通用的框架</a:t>
            </a:r>
            <a:r>
              <a:rPr lang="en-US" altLang="zh-CN" sz="2800" dirty="0"/>
              <a:t>Donkey Car</a:t>
            </a:r>
          </a:p>
        </p:txBody>
      </p:sp>
    </p:spTree>
    <p:extLst>
      <p:ext uri="{BB962C8B-B14F-4D97-AF65-F5344CB8AC3E}">
        <p14:creationId xmlns:p14="http://schemas.microsoft.com/office/powerpoint/2010/main" val="363062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DC916-0502-461E-AF92-8FED576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Progress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7CC25-C264-405C-9BC4-7C5626389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89319"/>
            <a:ext cx="11029615" cy="544238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将之前的人工</a:t>
            </a:r>
            <a:r>
              <a:rPr lang="en-US" altLang="zh-CN" sz="2400" dirty="0"/>
              <a:t>/</a:t>
            </a:r>
            <a:r>
              <a:rPr lang="zh-CN" altLang="en-US" sz="2400" dirty="0"/>
              <a:t>代码驾驶、交通标志识别和自动寻路功能融到一个类</a:t>
            </a:r>
            <a:r>
              <a:rPr lang="en-US" altLang="zh-CN" sz="2400" dirty="0"/>
              <a:t>——</a:t>
            </a:r>
            <a:r>
              <a:rPr lang="en-US" altLang="zh-CN" sz="2400" dirty="0" err="1"/>
              <a:t>SelfDrivingCar</a:t>
            </a:r>
            <a:r>
              <a:rPr lang="zh-CN" altLang="en-US" sz="2400" dirty="0"/>
              <a:t>中。下面介绍该类的思想与架构：</a:t>
            </a:r>
            <a:endParaRPr lang="en-US" altLang="zh-CN" sz="2400" dirty="0"/>
          </a:p>
          <a:p>
            <a:r>
              <a:rPr lang="zh-CN" altLang="en-US" sz="2400" dirty="0"/>
              <a:t>架构思想：自动驾驶汽车在启动后会从多个通道接收数据，其中为了保证乘客安全，物理通道（指驾驶员对方向盘等的操纵）应当具有最高优先级，一旦接受到物理通道的数据就会无条件执行，忽略较低优先级的通道的一切反应；深度学习</a:t>
            </a:r>
            <a:r>
              <a:rPr lang="en-US" altLang="zh-CN" sz="2400" dirty="0"/>
              <a:t>/</a:t>
            </a:r>
            <a:r>
              <a:rPr lang="zh-CN" altLang="en-US" sz="2400" dirty="0"/>
              <a:t>机器学习型通道（如交通标志识别模型等）优先级较低一点，主要是为了在没有物理通道数据时辅助操纵小车；寻路功能的优先级最低，它不时地从地图数据库和内部指南针读取数据，转换成“迷宫”，进行寻路。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10A19-A6A3-4639-95F6-55A571F0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4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DC916-0502-461E-AF92-8FED576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Progress</a:t>
            </a:r>
            <a:endParaRPr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24C1ACF-A921-0642-9F00-B89C6722F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63" y="702156"/>
            <a:ext cx="5506419" cy="590749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10A19-A6A3-4639-95F6-55A571F0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28EA95-D2B4-B84B-917C-541C706F1987}"/>
              </a:ext>
            </a:extLst>
          </p:cNvPr>
          <p:cNvSpPr txBox="1"/>
          <p:nvPr/>
        </p:nvSpPr>
        <p:spPr>
          <a:xfrm>
            <a:off x="9246140" y="2778740"/>
            <a:ext cx="2291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SelfDrivingCar</a:t>
            </a:r>
            <a:r>
              <a: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类：</a:t>
            </a:r>
            <a:endParaRPr kumimoji="1"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kumimoji="1"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三种命令返回方式，</a:t>
            </a:r>
            <a:endParaRPr kumimoji="1"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根据三类命令确定真正操作</a:t>
            </a:r>
            <a:endParaRPr kumimoji="1"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8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DC916-0502-461E-AF92-8FED576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Progress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10A19-A6A3-4639-95F6-55A571F0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7EB555-4077-174A-B4BC-76F3F511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0887719" cy="363448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在小车上安装好</a:t>
            </a:r>
            <a:r>
              <a:rPr lang="en-US" altLang="zh-CN" sz="2400" dirty="0"/>
              <a:t>OPENCV</a:t>
            </a:r>
            <a:r>
              <a:rPr lang="zh-CN" altLang="en-US" sz="2400" dirty="0"/>
              <a:t>环境后，还尚未对小车测试。在写好上面的 </a:t>
            </a:r>
            <a:r>
              <a:rPr lang="en-US" altLang="zh-CN" sz="2400" dirty="0" err="1"/>
              <a:t>SelfDrivingCar</a:t>
            </a:r>
            <a:r>
              <a:rPr lang="zh-CN" altLang="en-US" sz="2400" dirty="0"/>
              <a:t> 类之后，可以屏蔽人工操作以及寻路功能，进行交通标志识别驾驶的测试。</a:t>
            </a:r>
          </a:p>
        </p:txBody>
      </p:sp>
    </p:spTree>
    <p:extLst>
      <p:ext uri="{BB962C8B-B14F-4D97-AF65-F5344CB8AC3E}">
        <p14:creationId xmlns:p14="http://schemas.microsoft.com/office/powerpoint/2010/main" val="407485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DC916-0502-461E-AF92-8FED576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Progress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10A19-A6A3-4639-95F6-55A571F0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pic>
        <p:nvPicPr>
          <p:cNvPr id="3" name="1120交通标志测试" descr="1120交通标志测试">
            <a:hlinkClick r:id="" action="ppaction://media"/>
            <a:extLst>
              <a:ext uri="{FF2B5EF4-FFF2-40B4-BE49-F238E27FC236}">
                <a16:creationId xmlns:a16="http://schemas.microsoft.com/office/drawing/2014/main" id="{8E43E6D4-3519-394F-9E7D-6D7E21F173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192" y="1869491"/>
            <a:ext cx="8137300" cy="45772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33E87E-9A87-6045-BEF4-0B1515E951CD}"/>
              </a:ext>
            </a:extLst>
          </p:cNvPr>
          <p:cNvSpPr txBox="1"/>
          <p:nvPr/>
        </p:nvSpPr>
        <p:spPr>
          <a:xfrm>
            <a:off x="8897815" y="3429000"/>
            <a:ext cx="2712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识别效果尚可，但是有些迟缓，推测是因为小车摄像头像素不高，而且算力不足导致的。</a:t>
            </a:r>
          </a:p>
        </p:txBody>
      </p:sp>
    </p:spTree>
    <p:extLst>
      <p:ext uri="{BB962C8B-B14F-4D97-AF65-F5344CB8AC3E}">
        <p14:creationId xmlns:p14="http://schemas.microsoft.com/office/powerpoint/2010/main" val="41367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DC916-0502-461E-AF92-8FED576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Progress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10A19-A6A3-4639-95F6-55A571F0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33E87E-9A87-6045-BEF4-0B1515E951CD}"/>
              </a:ext>
            </a:extLst>
          </p:cNvPr>
          <p:cNvSpPr txBox="1"/>
          <p:nvPr/>
        </p:nvSpPr>
        <p:spPr>
          <a:xfrm>
            <a:off x="1161484" y="3429000"/>
            <a:ext cx="271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对应的终端输出（部分）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69825C-71DD-564A-ADE6-778A76EED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918" y="570528"/>
            <a:ext cx="8142862" cy="63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35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DC916-0502-461E-AF92-8FED576C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Progress</a:t>
            </a:r>
            <a:endParaRPr lang="zh-CN" altLang="en-US" sz="4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10A19-A6A3-4639-95F6-55A571F0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2020/12/4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7EB555-4077-174A-B4BC-76F3F511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0887719" cy="3634486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Donkey Car </a:t>
            </a:r>
            <a:r>
              <a:rPr lang="zh-CN" altLang="en-US" sz="2400" dirty="0"/>
              <a:t>是一个开源的小型模块化自动驾驶的库，由</a:t>
            </a:r>
            <a:r>
              <a:rPr lang="en-US" altLang="zh-CN" sz="2400" dirty="0"/>
              <a:t>Python</a:t>
            </a:r>
            <a:r>
              <a:rPr lang="zh-CN" altLang="en-US" sz="2400" dirty="0"/>
              <a:t>写成。训练后端采用的是 </a:t>
            </a:r>
            <a:r>
              <a:rPr lang="en-US" altLang="zh-CN" sz="2400" dirty="0"/>
              <a:t>TensorFlow</a:t>
            </a:r>
            <a:r>
              <a:rPr lang="zh-CN" altLang="en-US" sz="2400" dirty="0"/>
              <a:t> 与 </a:t>
            </a:r>
            <a:r>
              <a:rPr lang="en-US" altLang="zh-CN" sz="2400" dirty="0" err="1"/>
              <a:t>Keras</a:t>
            </a:r>
            <a:r>
              <a:rPr lang="zh-CN" altLang="en-US" sz="2400" dirty="0"/>
              <a:t> 等深度学习组件。</a:t>
            </a:r>
            <a:endParaRPr lang="en-US" altLang="zh-CN" sz="2400" dirty="0"/>
          </a:p>
          <a:p>
            <a:r>
              <a:rPr lang="zh-CN" altLang="en-US" sz="2400" dirty="0"/>
              <a:t>官网：</a:t>
            </a:r>
            <a:r>
              <a:rPr lang="en" altLang="zh-CN" sz="2400" b="1" dirty="0">
                <a:hlinkClick r:id="rId2" tooltip="http://www.donkeycar.com"/>
              </a:rPr>
              <a:t>www.donkeycar.com</a:t>
            </a:r>
            <a:endParaRPr lang="en" altLang="zh-CN" sz="2400" b="1" dirty="0"/>
          </a:p>
          <a:p>
            <a:r>
              <a:rPr lang="zh-CN" altLang="en" sz="2400" dirty="0"/>
              <a:t>我们</a:t>
            </a:r>
            <a:r>
              <a:rPr lang="zh-CN" altLang="en-US" sz="2400" dirty="0"/>
              <a:t>打算尝试使用 </a:t>
            </a:r>
            <a:r>
              <a:rPr lang="en-US" altLang="zh-CN" sz="2400" dirty="0"/>
              <a:t>Donkey</a:t>
            </a:r>
            <a:r>
              <a:rPr lang="zh-CN" altLang="en-US" sz="2400" dirty="0"/>
              <a:t> </a:t>
            </a:r>
            <a:r>
              <a:rPr lang="en-US" altLang="zh-CN" sz="2400" dirty="0"/>
              <a:t>Car</a:t>
            </a:r>
            <a:r>
              <a:rPr lang="zh-CN" altLang="en-US" sz="2400" dirty="0"/>
              <a:t> 框架进行数据收集与训练，以深度学习的方式实现较高自由度的，更接近真实环境的自动驾驶。</a:t>
            </a:r>
          </a:p>
        </p:txBody>
      </p:sp>
    </p:spTree>
    <p:extLst>
      <p:ext uri="{BB962C8B-B14F-4D97-AF65-F5344CB8AC3E}">
        <p14:creationId xmlns:p14="http://schemas.microsoft.com/office/powerpoint/2010/main" val="296109683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3_TF33552983.potx" id="{E785B998-EA1E-435A-BC09-53167714146B}" vid="{39930FD0-D29E-42B6-87EA-7A1632EF1D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{CE917630-7BA8-4437-8B4B-AD2C9D08D4B8}tf33552983_win32</Template>
  <TotalTime>10</TotalTime>
  <Words>1176</Words>
  <Application>Microsoft Macintosh PowerPoint</Application>
  <PresentationFormat>宽屏</PresentationFormat>
  <Paragraphs>110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Microsoft YaHei UI</vt:lpstr>
      <vt:lpstr>Arial</vt:lpstr>
      <vt:lpstr>Calibri</vt:lpstr>
      <vt:lpstr>Cambria Math</vt:lpstr>
      <vt:lpstr>Franklin Gothic Book</vt:lpstr>
      <vt:lpstr>Wingdings 2</vt:lpstr>
      <vt:lpstr>DividendVTI</vt:lpstr>
      <vt:lpstr>1204 Autodriving    进展报告</vt:lpstr>
      <vt:lpstr>目录</vt:lpstr>
      <vt:lpstr>motivation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Progress-语音识别</vt:lpstr>
      <vt:lpstr>progress-mfcc</vt:lpstr>
      <vt:lpstr>Progress-mfcc</vt:lpstr>
      <vt:lpstr>Progress-MFCC</vt:lpstr>
      <vt:lpstr>progress-ctc</vt:lpstr>
      <vt:lpstr>Progress-CTC</vt:lpstr>
      <vt:lpstr>Progress-ctc</vt:lpstr>
      <vt:lpstr>Progress-语音识别</vt:lpstr>
      <vt:lpstr>Progress-语音识别</vt:lpstr>
      <vt:lpstr>challenge</vt:lpstr>
      <vt:lpstr>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1030Auto driving    进展报告</dc:title>
  <dc:creator>廷琛 付</dc:creator>
  <cp:lastModifiedBy>Microsoft Office User</cp:lastModifiedBy>
  <cp:revision>102</cp:revision>
  <dcterms:created xsi:type="dcterms:W3CDTF">2020-10-26T10:43:01Z</dcterms:created>
  <dcterms:modified xsi:type="dcterms:W3CDTF">2020-12-04T09:25:09Z</dcterms:modified>
</cp:coreProperties>
</file>